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1" r:id="rId4"/>
    <p:sldId id="262" r:id="rId5"/>
  </p:sldIdLst>
  <p:sldSz cx="7772400" cy="10058400"/>
  <p:notesSz cx="7010400" cy="9296400"/>
  <p:defaultTextStyle>
    <a:defPPr>
      <a:defRPr lang="en-US"/>
    </a:defPPr>
    <a:lvl1pPr marL="0" algn="l" defTabSz="1018824" rtl="0" eaLnBrk="1" latinLnBrk="0" hangingPunct="1">
      <a:defRPr sz="2006"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3B64"/>
    <a:srgbClr val="3B61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23" autoAdjust="0"/>
    <p:restoredTop sz="94660"/>
  </p:normalViewPr>
  <p:slideViewPr>
    <p:cSldViewPr snapToGrid="0">
      <p:cViewPr varScale="1">
        <p:scale>
          <a:sx n="74" d="100"/>
          <a:sy n="74" d="100"/>
        </p:scale>
        <p:origin x="228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45F7C4-0FDC-4B11-B250-F4082FFC1C55}" type="datetimeFigureOut">
              <a:rPr lang="en-US" smtClean="0"/>
              <a:t>6/29/20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B2362-C336-4BEA-A949-2BB4AF63C661}" type="slidenum">
              <a:rPr lang="en-US" smtClean="0"/>
              <a:t>‹#›</a:t>
            </a:fld>
            <a:endParaRPr lang="en-US"/>
          </a:p>
        </p:txBody>
      </p:sp>
    </p:spTree>
    <p:extLst>
      <p:ext uri="{BB962C8B-B14F-4D97-AF65-F5344CB8AC3E}">
        <p14:creationId xmlns:p14="http://schemas.microsoft.com/office/powerpoint/2010/main" val="2911790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45F7C4-0FDC-4B11-B250-F4082FFC1C55}" type="datetimeFigureOut">
              <a:rPr lang="en-US" smtClean="0"/>
              <a:t>6/29/20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B2362-C336-4BEA-A949-2BB4AF63C661}" type="slidenum">
              <a:rPr lang="en-US" smtClean="0"/>
              <a:t>‹#›</a:t>
            </a:fld>
            <a:endParaRPr lang="en-US"/>
          </a:p>
        </p:txBody>
      </p:sp>
    </p:spTree>
    <p:extLst>
      <p:ext uri="{BB962C8B-B14F-4D97-AF65-F5344CB8AC3E}">
        <p14:creationId xmlns:p14="http://schemas.microsoft.com/office/powerpoint/2010/main" val="4065349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45F7C4-0FDC-4B11-B250-F4082FFC1C55}" type="datetimeFigureOut">
              <a:rPr lang="en-US" smtClean="0"/>
              <a:t>6/29/20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B2362-C336-4BEA-A949-2BB4AF63C661}" type="slidenum">
              <a:rPr lang="en-US" smtClean="0"/>
              <a:t>‹#›</a:t>
            </a:fld>
            <a:endParaRPr lang="en-US"/>
          </a:p>
        </p:txBody>
      </p:sp>
    </p:spTree>
    <p:extLst>
      <p:ext uri="{BB962C8B-B14F-4D97-AF65-F5344CB8AC3E}">
        <p14:creationId xmlns:p14="http://schemas.microsoft.com/office/powerpoint/2010/main" val="1661348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45F7C4-0FDC-4B11-B250-F4082FFC1C55}" type="datetimeFigureOut">
              <a:rPr lang="en-US" smtClean="0"/>
              <a:t>6/29/20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B2362-C336-4BEA-A949-2BB4AF63C661}" type="slidenum">
              <a:rPr lang="en-US" smtClean="0"/>
              <a:t>‹#›</a:t>
            </a:fld>
            <a:endParaRPr lang="en-US"/>
          </a:p>
        </p:txBody>
      </p:sp>
    </p:spTree>
    <p:extLst>
      <p:ext uri="{BB962C8B-B14F-4D97-AF65-F5344CB8AC3E}">
        <p14:creationId xmlns:p14="http://schemas.microsoft.com/office/powerpoint/2010/main" val="920100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45F7C4-0FDC-4B11-B250-F4082FFC1C55}" type="datetimeFigureOut">
              <a:rPr lang="en-US" smtClean="0"/>
              <a:t>6/29/20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B2362-C336-4BEA-A949-2BB4AF63C661}" type="slidenum">
              <a:rPr lang="en-US" smtClean="0"/>
              <a:t>‹#›</a:t>
            </a:fld>
            <a:endParaRPr lang="en-US"/>
          </a:p>
        </p:txBody>
      </p:sp>
    </p:spTree>
    <p:extLst>
      <p:ext uri="{BB962C8B-B14F-4D97-AF65-F5344CB8AC3E}">
        <p14:creationId xmlns:p14="http://schemas.microsoft.com/office/powerpoint/2010/main" val="3711191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45F7C4-0FDC-4B11-B250-F4082FFC1C55}" type="datetimeFigureOut">
              <a:rPr lang="en-US" smtClean="0"/>
              <a:t>6/29/20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B2362-C336-4BEA-A949-2BB4AF63C661}" type="slidenum">
              <a:rPr lang="en-US" smtClean="0"/>
              <a:t>‹#›</a:t>
            </a:fld>
            <a:endParaRPr lang="en-US"/>
          </a:p>
        </p:txBody>
      </p:sp>
    </p:spTree>
    <p:extLst>
      <p:ext uri="{BB962C8B-B14F-4D97-AF65-F5344CB8AC3E}">
        <p14:creationId xmlns:p14="http://schemas.microsoft.com/office/powerpoint/2010/main" val="2614045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45F7C4-0FDC-4B11-B250-F4082FFC1C55}" type="datetimeFigureOut">
              <a:rPr lang="en-US" smtClean="0"/>
              <a:t>6/29/20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BB2362-C336-4BEA-A949-2BB4AF63C661}" type="slidenum">
              <a:rPr lang="en-US" smtClean="0"/>
              <a:t>‹#›</a:t>
            </a:fld>
            <a:endParaRPr lang="en-US"/>
          </a:p>
        </p:txBody>
      </p:sp>
    </p:spTree>
    <p:extLst>
      <p:ext uri="{BB962C8B-B14F-4D97-AF65-F5344CB8AC3E}">
        <p14:creationId xmlns:p14="http://schemas.microsoft.com/office/powerpoint/2010/main" val="2849290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45F7C4-0FDC-4B11-B250-F4082FFC1C55}" type="datetimeFigureOut">
              <a:rPr lang="en-US" smtClean="0"/>
              <a:t>6/29/20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BB2362-C336-4BEA-A949-2BB4AF63C661}" type="slidenum">
              <a:rPr lang="en-US" smtClean="0"/>
              <a:t>‹#›</a:t>
            </a:fld>
            <a:endParaRPr lang="en-US"/>
          </a:p>
        </p:txBody>
      </p:sp>
    </p:spTree>
    <p:extLst>
      <p:ext uri="{BB962C8B-B14F-4D97-AF65-F5344CB8AC3E}">
        <p14:creationId xmlns:p14="http://schemas.microsoft.com/office/powerpoint/2010/main" val="3477221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5F7C4-0FDC-4B11-B250-F4082FFC1C55}" type="datetimeFigureOut">
              <a:rPr lang="en-US" smtClean="0"/>
              <a:t>6/29/20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BB2362-C336-4BEA-A949-2BB4AF63C661}" type="slidenum">
              <a:rPr lang="en-US" smtClean="0"/>
              <a:t>‹#›</a:t>
            </a:fld>
            <a:endParaRPr lang="en-US"/>
          </a:p>
        </p:txBody>
      </p:sp>
    </p:spTree>
    <p:extLst>
      <p:ext uri="{BB962C8B-B14F-4D97-AF65-F5344CB8AC3E}">
        <p14:creationId xmlns:p14="http://schemas.microsoft.com/office/powerpoint/2010/main" val="2424486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3045F7C4-0FDC-4B11-B250-F4082FFC1C55}" type="datetimeFigureOut">
              <a:rPr lang="en-US" smtClean="0"/>
              <a:t>6/29/20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B2362-C336-4BEA-A949-2BB4AF63C661}" type="slidenum">
              <a:rPr lang="en-US" smtClean="0"/>
              <a:t>‹#›</a:t>
            </a:fld>
            <a:endParaRPr lang="en-US"/>
          </a:p>
        </p:txBody>
      </p:sp>
    </p:spTree>
    <p:extLst>
      <p:ext uri="{BB962C8B-B14F-4D97-AF65-F5344CB8AC3E}">
        <p14:creationId xmlns:p14="http://schemas.microsoft.com/office/powerpoint/2010/main" val="2952514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3045F7C4-0FDC-4B11-B250-F4082FFC1C55}" type="datetimeFigureOut">
              <a:rPr lang="en-US" smtClean="0"/>
              <a:t>6/29/20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B2362-C336-4BEA-A949-2BB4AF63C661}" type="slidenum">
              <a:rPr lang="en-US" smtClean="0"/>
              <a:t>‹#›</a:t>
            </a:fld>
            <a:endParaRPr lang="en-US"/>
          </a:p>
        </p:txBody>
      </p:sp>
    </p:spTree>
    <p:extLst>
      <p:ext uri="{BB962C8B-B14F-4D97-AF65-F5344CB8AC3E}">
        <p14:creationId xmlns:p14="http://schemas.microsoft.com/office/powerpoint/2010/main" val="1973756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045F7C4-0FDC-4B11-B250-F4082FFC1C55}" type="datetimeFigureOut">
              <a:rPr lang="en-US" smtClean="0"/>
              <a:t>6/29/20</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29BB2362-C336-4BEA-A949-2BB4AF63C661}" type="slidenum">
              <a:rPr lang="en-US" smtClean="0"/>
              <a:t>‹#›</a:t>
            </a:fld>
            <a:endParaRPr lang="en-US"/>
          </a:p>
        </p:txBody>
      </p:sp>
    </p:spTree>
    <p:extLst>
      <p:ext uri="{BB962C8B-B14F-4D97-AF65-F5344CB8AC3E}">
        <p14:creationId xmlns:p14="http://schemas.microsoft.com/office/powerpoint/2010/main" val="14827505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m/url?q=https://urldefense.proofpoint.com/v2/url?u%3Dhttps-3A__harvard.zoom.us_j_98289212073-3Fpwd-3DQnVYQW84OWxXSmVWZUV5dTFsYTBaUT09%26d%3DDwMFAg%26c%3DWO-RGvefibhHBZq3fL85hQ%26r%3DJPOtGwj1WZxZUD0QnvMVyrCjuswjcKc95WYg7MGc9HI%26m%3DzDapDzFED9U5XLG9YeieI3XzlOnye0aNTQFURZ97na0%26s%3D8rjpzqFqE_lwu3woSOkphYEw59QNXZwoAG7IZ5Cu53w%26e%3D&amp;sa=D&amp;source=calendar&amp;ust=1593385154047000&amp;usg=AOvVaw0SkwCNDKUeXb-J5UbDLCdb" TargetMode="External"/><Relationship Id="rId2" Type="http://schemas.openxmlformats.org/officeDocument/2006/relationships/hyperlink" Target="https://docs.google.com/document/d/1Oj51IiOOm9QMLnY2h_PWPK8nNDSLj-i8r0JsB6yy-_I/edit" TargetMode="Externa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ocs.google.com/document/d/1Oj51IiOOm9QMLnY2h_PWPK8nNDSLj-i8r0JsB6yy-_I/edi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benita_wolff@fas.harvard.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2">
            <a:extLst>
              <a:ext uri="{FF2B5EF4-FFF2-40B4-BE49-F238E27FC236}">
                <a16:creationId xmlns:a16="http://schemas.microsoft.com/office/drawing/2014/main" id="{484AA0F9-AEB7-6B46-BD20-49FF988BFECD}"/>
              </a:ext>
            </a:extLst>
          </p:cNvPr>
          <p:cNvSpPr txBox="1">
            <a:spLocks/>
          </p:cNvSpPr>
          <p:nvPr/>
        </p:nvSpPr>
        <p:spPr>
          <a:xfrm>
            <a:off x="569218" y="3728541"/>
            <a:ext cx="6703695" cy="6081503"/>
          </a:xfrm>
          <a:prstGeom prst="rect">
            <a:avLst/>
          </a:prstGeom>
        </p:spPr>
        <p:txBody>
          <a:bodyPr>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457200" indent="-457200" algn="ctr">
              <a:buFont typeface="Arial" panose="020B0604020202020204" pitchFamily="34" charset="0"/>
              <a:buAutoNum type="arabicParenR"/>
            </a:pPr>
            <a:r>
              <a:rPr lang="en-US" sz="2000" b="1" dirty="0">
                <a:latin typeface="Californian FB" panose="0207040306080B030204" pitchFamily="18" charset="0"/>
              </a:rPr>
              <a:t>Introduction - Ann </a:t>
            </a:r>
          </a:p>
          <a:p>
            <a:pPr marL="0" indent="0" algn="ctr">
              <a:buFont typeface="Arial" panose="020B0604020202020204" pitchFamily="34" charset="0"/>
              <a:buNone/>
            </a:pPr>
            <a:r>
              <a:rPr lang="en-US" sz="2000" dirty="0">
                <a:latin typeface="Californian FB" panose="0207040306080B030204" pitchFamily="18" charset="0"/>
              </a:rPr>
              <a:t>(~2 minutes)</a:t>
            </a:r>
          </a:p>
          <a:p>
            <a:pPr marL="0" indent="0" algn="ctr">
              <a:buFont typeface="Arial" panose="020B0604020202020204" pitchFamily="34" charset="0"/>
              <a:buNone/>
            </a:pPr>
            <a:r>
              <a:rPr lang="en-US" sz="2000" dirty="0">
                <a:latin typeface="Californian FB" panose="0207040306080B030204" pitchFamily="18" charset="0"/>
              </a:rPr>
              <a:t> </a:t>
            </a:r>
          </a:p>
          <a:p>
            <a:pPr marL="0" indent="0" algn="ctr">
              <a:buFont typeface="Arial" panose="020B0604020202020204" pitchFamily="34" charset="0"/>
              <a:buNone/>
            </a:pPr>
            <a:r>
              <a:rPr lang="en-US" sz="2000" dirty="0">
                <a:latin typeface="Californian FB" panose="0207040306080B030204" pitchFamily="18" charset="0"/>
              </a:rPr>
              <a:t>2) </a:t>
            </a:r>
            <a:r>
              <a:rPr lang="en-US" sz="2000" b="1" dirty="0">
                <a:latin typeface="Californian FB" panose="0207040306080B030204" pitchFamily="18" charset="0"/>
              </a:rPr>
              <a:t>Guidelines for discussion - Ana </a:t>
            </a:r>
          </a:p>
          <a:p>
            <a:pPr marL="0" indent="0" algn="ctr">
              <a:buFont typeface="Arial" panose="020B0604020202020204" pitchFamily="34" charset="0"/>
              <a:buNone/>
            </a:pPr>
            <a:r>
              <a:rPr lang="en-US" sz="2000" dirty="0">
                <a:latin typeface="Californian FB" panose="0207040306080B030204" pitchFamily="18" charset="0"/>
              </a:rPr>
              <a:t>(3 minutes) </a:t>
            </a:r>
          </a:p>
          <a:p>
            <a:pPr marL="0" indent="0" algn="ctr">
              <a:buFont typeface="Arial" panose="020B0604020202020204" pitchFamily="34" charset="0"/>
              <a:buNone/>
            </a:pPr>
            <a:r>
              <a:rPr lang="en-US" sz="2000" dirty="0">
                <a:latin typeface="Californian FB" panose="0207040306080B030204" pitchFamily="18" charset="0"/>
              </a:rPr>
              <a:t> </a:t>
            </a:r>
          </a:p>
          <a:p>
            <a:pPr marL="0" indent="0" algn="ctr">
              <a:buFont typeface="Arial" panose="020B0604020202020204" pitchFamily="34" charset="0"/>
              <a:buNone/>
            </a:pPr>
            <a:r>
              <a:rPr lang="en-US" sz="2000" dirty="0">
                <a:latin typeface="Californian FB" panose="0207040306080B030204" pitchFamily="18" charset="0"/>
              </a:rPr>
              <a:t>3) </a:t>
            </a:r>
            <a:r>
              <a:rPr lang="en-US" sz="2000" b="1" dirty="0">
                <a:latin typeface="Californian FB" panose="0207040306080B030204" pitchFamily="18" charset="0"/>
              </a:rPr>
              <a:t>Experiences of students (3 panelists) - Benita</a:t>
            </a:r>
            <a:r>
              <a:rPr lang="en-US" sz="2000" dirty="0">
                <a:latin typeface="Californian FB" panose="0207040306080B030204" pitchFamily="18" charset="0"/>
              </a:rPr>
              <a:t> </a:t>
            </a:r>
          </a:p>
          <a:p>
            <a:pPr marL="0" indent="0" algn="ctr">
              <a:buFont typeface="Arial" panose="020B0604020202020204" pitchFamily="34" charset="0"/>
              <a:buNone/>
            </a:pPr>
            <a:r>
              <a:rPr lang="en-US" sz="2000" dirty="0">
                <a:latin typeface="Californian FB" panose="0207040306080B030204" pitchFamily="18" charset="0"/>
              </a:rPr>
              <a:t> </a:t>
            </a:r>
          </a:p>
          <a:p>
            <a:pPr marL="0" indent="0" algn="ctr">
              <a:buFont typeface="Arial" panose="020B0604020202020204" pitchFamily="34" charset="0"/>
              <a:buNone/>
            </a:pPr>
            <a:r>
              <a:rPr lang="en-US" sz="2000" dirty="0">
                <a:latin typeface="Californian FB" panose="0207040306080B030204" pitchFamily="18" charset="0"/>
              </a:rPr>
              <a:t>4) </a:t>
            </a:r>
            <a:r>
              <a:rPr lang="en-US" sz="2000" b="1" dirty="0">
                <a:latin typeface="Californian FB" panose="0207040306080B030204" pitchFamily="18" charset="0"/>
              </a:rPr>
              <a:t>Breakout room discussions - Ann</a:t>
            </a:r>
            <a:r>
              <a:rPr lang="en-US" sz="2000" dirty="0">
                <a:latin typeface="Californian FB" panose="0207040306080B030204" pitchFamily="18" charset="0"/>
              </a:rPr>
              <a:t> </a:t>
            </a:r>
          </a:p>
          <a:p>
            <a:pPr marL="0" indent="0" algn="ctr">
              <a:buFont typeface="Arial" panose="020B0604020202020204" pitchFamily="34" charset="0"/>
              <a:buNone/>
            </a:pPr>
            <a:endParaRPr lang="en-US" sz="2000" dirty="0">
              <a:latin typeface="Californian FB" panose="0207040306080B030204" pitchFamily="18" charset="0"/>
            </a:endParaRPr>
          </a:p>
          <a:p>
            <a:pPr marL="0" indent="0" algn="ctr">
              <a:buFont typeface="Arial" panose="020B0604020202020204" pitchFamily="34" charset="0"/>
              <a:buNone/>
            </a:pPr>
            <a:r>
              <a:rPr lang="en-US" sz="2000" dirty="0">
                <a:latin typeface="Californian FB" panose="0207040306080B030204" pitchFamily="18" charset="0"/>
              </a:rPr>
              <a:t>5) </a:t>
            </a:r>
            <a:r>
              <a:rPr lang="en-US" sz="2000" b="1" dirty="0">
                <a:latin typeface="Californian FB" panose="0207040306080B030204" pitchFamily="18" charset="0"/>
              </a:rPr>
              <a:t>Conclusion and resources </a:t>
            </a:r>
            <a:r>
              <a:rPr lang="en-US" sz="2000" dirty="0">
                <a:latin typeface="Californian FB" panose="0207040306080B030204" pitchFamily="18" charset="0"/>
              </a:rPr>
              <a:t>– Ann</a:t>
            </a:r>
          </a:p>
          <a:p>
            <a:pPr marL="0" indent="0" algn="ctr">
              <a:buFont typeface="Arial" panose="020B0604020202020204" pitchFamily="34" charset="0"/>
              <a:buNone/>
            </a:pPr>
            <a:r>
              <a:rPr lang="en-US" sz="2000" dirty="0">
                <a:latin typeface="Californian FB" panose="0207040306080B030204" pitchFamily="18" charset="0"/>
              </a:rPr>
              <a:t>(~3 minutes)</a:t>
            </a:r>
          </a:p>
          <a:p>
            <a:pPr marL="0" indent="0" algn="ctr">
              <a:buFont typeface="Arial" panose="020B0604020202020204" pitchFamily="34" charset="0"/>
              <a:buNone/>
            </a:pPr>
            <a:endParaRPr lang="en-US" sz="2000" dirty="0">
              <a:latin typeface="Californian FB" panose="0207040306080B030204" pitchFamily="18" charset="0"/>
            </a:endParaRPr>
          </a:p>
          <a:p>
            <a:pPr marL="0" indent="0" algn="ctr">
              <a:buFont typeface="Arial" panose="020B0604020202020204" pitchFamily="34" charset="0"/>
              <a:buNone/>
            </a:pPr>
            <a:r>
              <a:rPr lang="en-US" dirty="0">
                <a:latin typeface="Californian FB" panose="0207040306080B030204" pitchFamily="18" charset="0"/>
              </a:rPr>
              <a:t>(</a:t>
            </a:r>
            <a:r>
              <a:rPr lang="en-US" dirty="0">
                <a:latin typeface="Californian FB" panose="0207040306080B030204" pitchFamily="18" charset="0"/>
                <a:hlinkClick r:id="rId2"/>
              </a:rPr>
              <a:t>Link to google doc for breakout room notes</a:t>
            </a:r>
            <a:r>
              <a:rPr lang="en-US" dirty="0">
                <a:latin typeface="Californian FB" panose="0207040306080B030204" pitchFamily="18" charset="0"/>
              </a:rPr>
              <a:t>)</a:t>
            </a:r>
          </a:p>
          <a:p>
            <a:pPr algn="ctr"/>
            <a:endParaRPr lang="en-US" dirty="0"/>
          </a:p>
        </p:txBody>
      </p:sp>
      <p:sp>
        <p:nvSpPr>
          <p:cNvPr id="10" name="Text Box 6"/>
          <p:cNvSpPr txBox="1">
            <a:spLocks noChangeArrowheads="1"/>
          </p:cNvSpPr>
          <p:nvPr/>
        </p:nvSpPr>
        <p:spPr bwMode="auto">
          <a:xfrm>
            <a:off x="2111900" y="559615"/>
            <a:ext cx="5750231" cy="1683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defTabSz="914400" eaLnBrk="0" fontAlgn="base" hangingPunct="0">
              <a:spcBef>
                <a:spcPct val="0"/>
              </a:spcBef>
              <a:spcAft>
                <a:spcPct val="0"/>
              </a:spcAft>
            </a:pPr>
            <a:r>
              <a:rPr lang="en-US" altLang="en-US" sz="3200" spc="450" dirty="0">
                <a:solidFill>
                  <a:srgbClr val="000000"/>
                </a:solidFill>
                <a:latin typeface="Felix Titling" panose="04060505060202020A04" pitchFamily="82" charset="0"/>
              </a:rPr>
              <a:t>EPS, ESE, &amp; DIB Committee    </a:t>
            </a:r>
          </a:p>
        </p:txBody>
      </p:sp>
      <p:sp>
        <p:nvSpPr>
          <p:cNvPr id="7" name="Text Box 3"/>
          <p:cNvSpPr txBox="1">
            <a:spLocks noChangeArrowheads="1"/>
          </p:cNvSpPr>
          <p:nvPr/>
        </p:nvSpPr>
        <p:spPr bwMode="auto">
          <a:xfrm>
            <a:off x="343634" y="1911682"/>
            <a:ext cx="7154862" cy="6685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ctr" defTabSz="914400" eaLnBrk="0" fontAlgn="base" hangingPunct="0">
              <a:spcBef>
                <a:spcPct val="0"/>
              </a:spcBef>
              <a:spcAft>
                <a:spcPct val="0"/>
              </a:spcAft>
            </a:pPr>
            <a:r>
              <a:rPr lang="en-US" altLang="en-US" sz="3600" dirty="0">
                <a:solidFill>
                  <a:srgbClr val="C00000"/>
                </a:solidFill>
                <a:latin typeface="Californian FB" panose="0207040306080B030204" pitchFamily="18" charset="0"/>
              </a:rPr>
              <a:t>Anti-Racism Town Hall</a:t>
            </a:r>
            <a:endParaRPr lang="en-US" altLang="en-US" sz="1800" dirty="0">
              <a:solidFill>
                <a:srgbClr val="C00000"/>
              </a:solidFill>
              <a:latin typeface="Arial" panose="020B0604020202020204" pitchFamily="34" charset="0"/>
            </a:endParaRPr>
          </a:p>
        </p:txBody>
      </p:sp>
      <p:cxnSp>
        <p:nvCxnSpPr>
          <p:cNvPr id="1032" name="AutoShape 8"/>
          <p:cNvCxnSpPr>
            <a:cxnSpLocks noChangeShapeType="1"/>
          </p:cNvCxnSpPr>
          <p:nvPr/>
        </p:nvCxnSpPr>
        <p:spPr bwMode="auto">
          <a:xfrm>
            <a:off x="754094" y="1864573"/>
            <a:ext cx="6333942" cy="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
        <p:nvSpPr>
          <p:cNvPr id="11" name="Text Box 9"/>
          <p:cNvSpPr txBox="1">
            <a:spLocks noChangeArrowheads="1"/>
          </p:cNvSpPr>
          <p:nvPr/>
        </p:nvSpPr>
        <p:spPr bwMode="auto">
          <a:xfrm>
            <a:off x="931793" y="2622472"/>
            <a:ext cx="6170100" cy="2896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US" altLang="en-US" sz="1800" i="1" dirty="0">
                <a:solidFill>
                  <a:srgbClr val="000000"/>
                </a:solidFill>
                <a:latin typeface="Cambria" panose="02040503050406030204" pitchFamily="18" charset="0"/>
              </a:rPr>
              <a:t>Wednesday, June 24</a:t>
            </a:r>
            <a:r>
              <a:rPr lang="en-US" altLang="en-US" sz="1800" i="1" baseline="30000" dirty="0">
                <a:solidFill>
                  <a:srgbClr val="000000"/>
                </a:solidFill>
                <a:latin typeface="Cambria" panose="02040503050406030204" pitchFamily="18" charset="0"/>
              </a:rPr>
              <a:t>th</a:t>
            </a:r>
            <a:r>
              <a:rPr lang="en-US" altLang="en-US" sz="1800" i="1" dirty="0">
                <a:solidFill>
                  <a:srgbClr val="000000"/>
                </a:solidFill>
                <a:latin typeface="Cambria" panose="02040503050406030204" pitchFamily="18" charset="0"/>
              </a:rPr>
              <a:t>, 2020 3:00 - 4:00 pm Eastern Time</a:t>
            </a:r>
          </a:p>
          <a:p>
            <a:pPr algn="ctr" defTabSz="914400" eaLnBrk="0" fontAlgn="base" hangingPunct="0">
              <a:spcBef>
                <a:spcPct val="0"/>
              </a:spcBef>
              <a:spcAft>
                <a:spcPct val="0"/>
              </a:spcAft>
            </a:pPr>
            <a:r>
              <a:rPr lang="en-US" altLang="en-US" sz="1600" i="1" dirty="0" err="1">
                <a:solidFill>
                  <a:srgbClr val="000000"/>
                </a:solidFill>
                <a:latin typeface="Cambria" panose="02040503050406030204" pitchFamily="18" charset="0"/>
              </a:rPr>
              <a:t>Zoom:</a:t>
            </a:r>
            <a:r>
              <a:rPr lang="en-US" sz="1600" u="sng" dirty="0" err="1">
                <a:latin typeface="Cambria" panose="02040503050406030204" pitchFamily="18" charset="0"/>
                <a:hlinkClick r:id="rId3"/>
              </a:rPr>
              <a:t>https</a:t>
            </a:r>
            <a:r>
              <a:rPr lang="en-US" sz="1600" u="sng" dirty="0">
                <a:latin typeface="Cambria" panose="02040503050406030204" pitchFamily="18" charset="0"/>
                <a:hlinkClick r:id="rId3"/>
              </a:rPr>
              <a:t>://harvard.zoom.us/j/98289212073?pwd=QnVYQW84OWxXSmVWZUV5dTFsYTBaUT09</a:t>
            </a:r>
            <a:endParaRPr lang="en-US" altLang="en-US" sz="1600" dirty="0">
              <a:solidFill>
                <a:srgbClr val="FF0000"/>
              </a:solidFill>
              <a:latin typeface="Cambria" panose="02040503050406030204" pitchFamily="18" charset="0"/>
            </a:endParaRPr>
          </a:p>
        </p:txBody>
      </p:sp>
      <p:sp>
        <p:nvSpPr>
          <p:cNvPr id="6" name="Rectangle 2"/>
          <p:cNvSpPr>
            <a:spLocks noChangeArrowheads="1"/>
          </p:cNvSpPr>
          <p:nvPr/>
        </p:nvSpPr>
        <p:spPr bwMode="auto">
          <a:xfrm>
            <a:off x="446346" y="401880"/>
            <a:ext cx="6949440" cy="9235440"/>
          </a:xfrm>
          <a:prstGeom prst="rect">
            <a:avLst/>
          </a:prstGeom>
          <a:noFill/>
          <a:ln w="85725" cmpd="tri" algn="ctr">
            <a:solidFill>
              <a:srgbClr val="C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 name="Rectangle 1">
            <a:extLst>
              <a:ext uri="{FF2B5EF4-FFF2-40B4-BE49-F238E27FC236}">
                <a16:creationId xmlns:a16="http://schemas.microsoft.com/office/drawing/2014/main" id="{722532D1-451C-4B15-8E80-CD97D59F2497}"/>
              </a:ext>
            </a:extLst>
          </p:cNvPr>
          <p:cNvSpPr/>
          <p:nvPr/>
        </p:nvSpPr>
        <p:spPr>
          <a:xfrm>
            <a:off x="5288654" y="1063282"/>
            <a:ext cx="2573477" cy="523220"/>
          </a:xfrm>
          <a:prstGeom prst="rect">
            <a:avLst/>
          </a:prstGeom>
        </p:spPr>
        <p:txBody>
          <a:bodyPr wrap="square">
            <a:spAutoFit/>
          </a:bodyPr>
          <a:lstStyle/>
          <a:p>
            <a:pPr defTabSz="914400" eaLnBrk="0" fontAlgn="base" hangingPunct="0">
              <a:spcBef>
                <a:spcPct val="0"/>
              </a:spcBef>
              <a:spcAft>
                <a:spcPct val="0"/>
              </a:spcAft>
            </a:pPr>
            <a:r>
              <a:rPr lang="en-US" altLang="en-US" sz="1400" spc="300" dirty="0">
                <a:solidFill>
                  <a:srgbClr val="C00000"/>
                </a:solidFill>
                <a:latin typeface="Felix Titling" panose="04060505060202020A04" pitchFamily="82" charset="0"/>
              </a:rPr>
              <a:t>Harvard</a:t>
            </a:r>
            <a:r>
              <a:rPr lang="en-US" altLang="en-US" sz="1400" spc="300" dirty="0">
                <a:solidFill>
                  <a:srgbClr val="000000"/>
                </a:solidFill>
                <a:latin typeface="Felix Titling" panose="04060505060202020A04" pitchFamily="82" charset="0"/>
              </a:rPr>
              <a:t> </a:t>
            </a:r>
          </a:p>
          <a:p>
            <a:pPr defTabSz="914400" eaLnBrk="0" fontAlgn="base" hangingPunct="0">
              <a:spcBef>
                <a:spcPct val="0"/>
              </a:spcBef>
              <a:spcAft>
                <a:spcPct val="0"/>
              </a:spcAft>
            </a:pPr>
            <a:r>
              <a:rPr lang="en-US" altLang="en-US" sz="1400" spc="300" dirty="0">
                <a:solidFill>
                  <a:srgbClr val="C00000"/>
                </a:solidFill>
                <a:latin typeface="Felix Titling" panose="04060505060202020A04" pitchFamily="82" charset="0"/>
              </a:rPr>
              <a:t>University</a:t>
            </a:r>
          </a:p>
        </p:txBody>
      </p:sp>
      <p:pic>
        <p:nvPicPr>
          <p:cNvPr id="5" name="Picture 4" descr="A drawing of a cartoon character&#10;&#10;Description automatically generated">
            <a:extLst>
              <a:ext uri="{FF2B5EF4-FFF2-40B4-BE49-F238E27FC236}">
                <a16:creationId xmlns:a16="http://schemas.microsoft.com/office/drawing/2014/main" id="{7B9196ED-C337-475C-8E72-5E72C34D2A9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366" y="609243"/>
            <a:ext cx="1142227" cy="995692"/>
          </a:xfrm>
          <a:prstGeom prst="rect">
            <a:avLst/>
          </a:prstGeom>
        </p:spPr>
      </p:pic>
      <p:cxnSp>
        <p:nvCxnSpPr>
          <p:cNvPr id="16" name="AutoShape 8">
            <a:extLst>
              <a:ext uri="{FF2B5EF4-FFF2-40B4-BE49-F238E27FC236}">
                <a16:creationId xmlns:a16="http://schemas.microsoft.com/office/drawing/2014/main" id="{7799339C-1CBC-4D4D-8142-FED32E89E73B}"/>
              </a:ext>
            </a:extLst>
          </p:cNvPr>
          <p:cNvCxnSpPr>
            <a:cxnSpLocks noChangeShapeType="1"/>
          </p:cNvCxnSpPr>
          <p:nvPr/>
        </p:nvCxnSpPr>
        <p:spPr bwMode="auto">
          <a:xfrm>
            <a:off x="754094" y="3601322"/>
            <a:ext cx="6333942" cy="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Tree>
    <p:extLst>
      <p:ext uri="{BB962C8B-B14F-4D97-AF65-F5344CB8AC3E}">
        <p14:creationId xmlns:p14="http://schemas.microsoft.com/office/powerpoint/2010/main" val="2587048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0620C-DD26-3E41-A557-6BCAD712396E}"/>
              </a:ext>
            </a:extLst>
          </p:cNvPr>
          <p:cNvSpPr>
            <a:spLocks noGrp="1"/>
          </p:cNvSpPr>
          <p:nvPr>
            <p:ph type="title"/>
          </p:nvPr>
        </p:nvSpPr>
        <p:spPr>
          <a:xfrm>
            <a:off x="719230" y="535520"/>
            <a:ext cx="6333942" cy="1273826"/>
          </a:xfrm>
        </p:spPr>
        <p:txBody>
          <a:bodyPr/>
          <a:lstStyle/>
          <a:p>
            <a:r>
              <a:rPr lang="en-US" dirty="0">
                <a:latin typeface="Californian FB" panose="0207040306080B030204" pitchFamily="18" charset="0"/>
              </a:rPr>
              <a:t>Discussion guidelines</a:t>
            </a:r>
          </a:p>
        </p:txBody>
      </p:sp>
      <p:sp>
        <p:nvSpPr>
          <p:cNvPr id="4" name="Rectangle 2">
            <a:extLst>
              <a:ext uri="{FF2B5EF4-FFF2-40B4-BE49-F238E27FC236}">
                <a16:creationId xmlns:a16="http://schemas.microsoft.com/office/drawing/2014/main" id="{2209FA3F-307E-402B-A5FD-99BA587F1C7F}"/>
              </a:ext>
            </a:extLst>
          </p:cNvPr>
          <p:cNvSpPr>
            <a:spLocks noChangeArrowheads="1"/>
          </p:cNvSpPr>
          <p:nvPr/>
        </p:nvSpPr>
        <p:spPr bwMode="auto">
          <a:xfrm>
            <a:off x="446346" y="401880"/>
            <a:ext cx="6949440" cy="9235440"/>
          </a:xfrm>
          <a:prstGeom prst="rect">
            <a:avLst/>
          </a:prstGeom>
          <a:noFill/>
          <a:ln w="85725" cmpd="tri" algn="ctr">
            <a:solidFill>
              <a:srgbClr val="C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5" name="AutoShape 8">
            <a:extLst>
              <a:ext uri="{FF2B5EF4-FFF2-40B4-BE49-F238E27FC236}">
                <a16:creationId xmlns:a16="http://schemas.microsoft.com/office/drawing/2014/main" id="{641FADA6-A473-4E60-97F3-65986FCC455B}"/>
              </a:ext>
            </a:extLst>
          </p:cNvPr>
          <p:cNvCxnSpPr>
            <a:cxnSpLocks noChangeShapeType="1"/>
          </p:cNvCxnSpPr>
          <p:nvPr/>
        </p:nvCxnSpPr>
        <p:spPr bwMode="auto">
          <a:xfrm>
            <a:off x="719229" y="1809346"/>
            <a:ext cx="6333942" cy="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
        <p:nvSpPr>
          <p:cNvPr id="6" name="Content Placeholder 2">
            <a:extLst>
              <a:ext uri="{FF2B5EF4-FFF2-40B4-BE49-F238E27FC236}">
                <a16:creationId xmlns:a16="http://schemas.microsoft.com/office/drawing/2014/main" id="{D601ADA8-1A08-E348-BFFF-F46A58BDC6B1}"/>
              </a:ext>
            </a:extLst>
          </p:cNvPr>
          <p:cNvSpPr txBox="1">
            <a:spLocks/>
          </p:cNvSpPr>
          <p:nvPr/>
        </p:nvSpPr>
        <p:spPr>
          <a:xfrm>
            <a:off x="569218" y="2133826"/>
            <a:ext cx="6703695" cy="7179012"/>
          </a:xfrm>
          <a:prstGeom prst="rect">
            <a:avLst/>
          </a:prstGeom>
        </p:spPr>
        <p:txBody>
          <a:bodyPr>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b="1" dirty="0">
                <a:latin typeface="Calibri Light" panose="020F0302020204030204" pitchFamily="34" charset="0"/>
                <a:ea typeface="Geneva" panose="020B0503030404040204" pitchFamily="34" charset="0"/>
                <a:cs typeface="Calibri Light" panose="020F0302020204030204" pitchFamily="34" charset="0"/>
              </a:rPr>
              <a:t>Approach this town hall with the intention to learn, not defend. </a:t>
            </a:r>
          </a:p>
          <a:p>
            <a:pPr marL="0" indent="0" algn="ctr">
              <a:buNone/>
            </a:pPr>
            <a:r>
              <a:rPr lang="en-US" dirty="0">
                <a:latin typeface="Calibri Light" panose="020F0302020204030204" pitchFamily="34" charset="0"/>
                <a:ea typeface="Geneva" panose="020B0503030404040204" pitchFamily="34" charset="0"/>
                <a:cs typeface="Calibri Light" panose="020F0302020204030204" pitchFamily="34" charset="0"/>
              </a:rPr>
              <a:t>Discomfort is OK. </a:t>
            </a:r>
          </a:p>
          <a:p>
            <a:pPr marL="0" indent="0" algn="ctr">
              <a:buNone/>
            </a:pPr>
            <a:r>
              <a:rPr lang="en-US" dirty="0">
                <a:latin typeface="Calibri Light" panose="020F0302020204030204" pitchFamily="34" charset="0"/>
                <a:ea typeface="Geneva" panose="020B0503030404040204" pitchFamily="34" charset="0"/>
                <a:cs typeface="Calibri Light" panose="020F0302020204030204" pitchFamily="34" charset="0"/>
              </a:rPr>
              <a:t>Recognize that we are all prone to </a:t>
            </a:r>
            <a:r>
              <a:rPr lang="en-US" u="sng" dirty="0">
                <a:latin typeface="Calibri Light" panose="020F0302020204030204" pitchFamily="34" charset="0"/>
                <a:ea typeface="Geneva" panose="020B0503030404040204" pitchFamily="34" charset="0"/>
                <a:cs typeface="Calibri Light" panose="020F0302020204030204" pitchFamily="34" charset="0"/>
              </a:rPr>
              <a:t>Implicit Bias</a:t>
            </a:r>
            <a:r>
              <a:rPr lang="en-US" dirty="0">
                <a:latin typeface="Calibri Light" panose="020F0302020204030204" pitchFamily="34" charset="0"/>
                <a:ea typeface="Geneva" panose="020B0503030404040204" pitchFamily="34" charset="0"/>
                <a:cs typeface="Calibri Light" panose="020F0302020204030204" pitchFamily="34" charset="0"/>
              </a:rPr>
              <a:t>: unconscious decision-making due to societal stereotypes and unintentional prejudice</a:t>
            </a:r>
          </a:p>
          <a:p>
            <a:pPr marL="0" indent="0" algn="ctr">
              <a:buNone/>
            </a:pPr>
            <a:endParaRPr lang="en-US" dirty="0">
              <a:latin typeface="Calibri Light" panose="020F0302020204030204" pitchFamily="34" charset="0"/>
              <a:ea typeface="Geneva" panose="020B0503030404040204" pitchFamily="34" charset="0"/>
              <a:cs typeface="Calibri Light" panose="020F0302020204030204" pitchFamily="34" charset="0"/>
            </a:endParaRPr>
          </a:p>
          <a:p>
            <a:pPr marL="0" indent="0" algn="ctr">
              <a:buNone/>
            </a:pPr>
            <a:r>
              <a:rPr lang="en-US" b="1" dirty="0">
                <a:latin typeface="Calibri Light" panose="020F0302020204030204" pitchFamily="34" charset="0"/>
                <a:ea typeface="Geneva" panose="020B0503030404040204" pitchFamily="34" charset="0"/>
                <a:cs typeface="Calibri Light" panose="020F0302020204030204" pitchFamily="34" charset="0"/>
              </a:rPr>
              <a:t>Value Differences</a:t>
            </a:r>
            <a:r>
              <a:rPr lang="en-US" dirty="0">
                <a:latin typeface="Calibri Light" panose="020F0302020204030204" pitchFamily="34" charset="0"/>
                <a:ea typeface="Geneva" panose="020B0503030404040204" pitchFamily="34" charset="0"/>
                <a:cs typeface="Calibri Light" panose="020F0302020204030204" pitchFamily="34" charset="0"/>
              </a:rPr>
              <a:t>.</a:t>
            </a:r>
          </a:p>
          <a:p>
            <a:pPr marL="0" indent="0" algn="ctr">
              <a:buNone/>
            </a:pPr>
            <a:r>
              <a:rPr lang="en-US" dirty="0">
                <a:latin typeface="Calibri Light" panose="020F0302020204030204" pitchFamily="34" charset="0"/>
                <a:ea typeface="Geneva" panose="020B0503030404040204" pitchFamily="34" charset="0"/>
                <a:cs typeface="Calibri Light" panose="020F0302020204030204" pitchFamily="34" charset="0"/>
              </a:rPr>
              <a:t>Remember that your perspective is not the only one. </a:t>
            </a:r>
          </a:p>
          <a:p>
            <a:pPr marL="0" indent="0" algn="ctr">
              <a:buNone/>
            </a:pPr>
            <a:r>
              <a:rPr lang="en-US" dirty="0">
                <a:latin typeface="Calibri Light" panose="020F0302020204030204" pitchFamily="34" charset="0"/>
                <a:ea typeface="Geneva" panose="020B0503030404040204" pitchFamily="34" charset="0"/>
                <a:cs typeface="Calibri Light" panose="020F0302020204030204" pitchFamily="34" charset="0"/>
              </a:rPr>
              <a:t>For today’s discussion, we will ask everyone to use    I statements: “I feel” “I think” “I believe”</a:t>
            </a:r>
          </a:p>
          <a:p>
            <a:pPr marL="0" indent="0" algn="ctr">
              <a:buNone/>
            </a:pPr>
            <a:endParaRPr lang="en-US" dirty="0">
              <a:latin typeface="Calibri Light" panose="020F0302020204030204" pitchFamily="34" charset="0"/>
              <a:ea typeface="Geneva" panose="020B0503030404040204" pitchFamily="34" charset="0"/>
              <a:cs typeface="Calibri Light" panose="020F0302020204030204" pitchFamily="34" charset="0"/>
            </a:endParaRPr>
          </a:p>
          <a:p>
            <a:pPr marL="0" indent="0" algn="ctr">
              <a:buNone/>
            </a:pPr>
            <a:r>
              <a:rPr lang="en-US" b="1" dirty="0">
                <a:latin typeface="Calibri Light" panose="020F0302020204030204" pitchFamily="34" charset="0"/>
                <a:ea typeface="Geneva" panose="020B0503030404040204" pitchFamily="34" charset="0"/>
                <a:cs typeface="Calibri Light" panose="020F0302020204030204" pitchFamily="34" charset="0"/>
              </a:rPr>
              <a:t>Own your impact. </a:t>
            </a:r>
          </a:p>
          <a:p>
            <a:pPr marL="0" indent="0" algn="ctr">
              <a:buNone/>
            </a:pPr>
            <a:r>
              <a:rPr lang="en-US" dirty="0">
                <a:latin typeface="Calibri Light" panose="020F0302020204030204" pitchFamily="34" charset="0"/>
                <a:ea typeface="Geneva" panose="020B0503030404040204" pitchFamily="34" charset="0"/>
                <a:cs typeface="Calibri Light" panose="020F0302020204030204" pitchFamily="34" charset="0"/>
              </a:rPr>
              <a:t>Remember that impact ≠ intent. </a:t>
            </a:r>
          </a:p>
          <a:p>
            <a:pPr marL="0" indent="0" algn="ctr">
              <a:buNone/>
            </a:pPr>
            <a:endParaRPr lang="en-US" dirty="0">
              <a:latin typeface="Calibri Light" panose="020F0302020204030204" pitchFamily="34" charset="0"/>
              <a:ea typeface="Geneva" panose="020B0503030404040204" pitchFamily="34" charset="0"/>
              <a:cs typeface="Calibri Light" panose="020F0302020204030204" pitchFamily="34" charset="0"/>
            </a:endParaRPr>
          </a:p>
          <a:p>
            <a:pPr marL="0" indent="0" algn="ctr">
              <a:buNone/>
            </a:pPr>
            <a:r>
              <a:rPr lang="en-US" b="1" dirty="0">
                <a:latin typeface="Calibri Light" panose="020F0302020204030204" pitchFamily="34" charset="0"/>
                <a:ea typeface="Geneva" panose="020B0503030404040204" pitchFamily="34" charset="0"/>
                <a:cs typeface="Calibri Light" panose="020F0302020204030204" pitchFamily="34" charset="0"/>
              </a:rPr>
              <a:t>Share air time equitably. </a:t>
            </a:r>
          </a:p>
        </p:txBody>
      </p:sp>
    </p:spTree>
    <p:extLst>
      <p:ext uri="{BB962C8B-B14F-4D97-AF65-F5344CB8AC3E}">
        <p14:creationId xmlns:p14="http://schemas.microsoft.com/office/powerpoint/2010/main" val="632352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0620C-DD26-3E41-A557-6BCAD712396E}"/>
              </a:ext>
            </a:extLst>
          </p:cNvPr>
          <p:cNvSpPr>
            <a:spLocks noGrp="1"/>
          </p:cNvSpPr>
          <p:nvPr>
            <p:ph type="title"/>
          </p:nvPr>
        </p:nvSpPr>
        <p:spPr>
          <a:xfrm>
            <a:off x="719230" y="535520"/>
            <a:ext cx="6333942" cy="1273826"/>
          </a:xfrm>
        </p:spPr>
        <p:txBody>
          <a:bodyPr/>
          <a:lstStyle/>
          <a:p>
            <a:r>
              <a:rPr lang="en-US" dirty="0">
                <a:latin typeface="Californian FB" panose="0207040306080B030204" pitchFamily="18" charset="0"/>
              </a:rPr>
              <a:t>Break-Out Rooms</a:t>
            </a:r>
          </a:p>
        </p:txBody>
      </p:sp>
      <p:sp>
        <p:nvSpPr>
          <p:cNvPr id="3" name="Content Placeholder 2">
            <a:extLst>
              <a:ext uri="{FF2B5EF4-FFF2-40B4-BE49-F238E27FC236}">
                <a16:creationId xmlns:a16="http://schemas.microsoft.com/office/drawing/2014/main" id="{71CCF7A4-5EDC-684E-88A5-06099FD23136}"/>
              </a:ext>
            </a:extLst>
          </p:cNvPr>
          <p:cNvSpPr>
            <a:spLocks noGrp="1"/>
          </p:cNvSpPr>
          <p:nvPr>
            <p:ph idx="1"/>
          </p:nvPr>
        </p:nvSpPr>
        <p:spPr>
          <a:xfrm>
            <a:off x="534353" y="2101174"/>
            <a:ext cx="6703695" cy="6958371"/>
          </a:xfrm>
        </p:spPr>
        <p:txBody>
          <a:bodyPr/>
          <a:lstStyle/>
          <a:p>
            <a:r>
              <a:rPr lang="en-US" dirty="0"/>
              <a:t>Link to Breakout Room Notes Google Doc:</a:t>
            </a:r>
          </a:p>
          <a:p>
            <a:pPr marL="0" indent="0">
              <a:buNone/>
            </a:pPr>
            <a:r>
              <a:rPr lang="en-US" sz="1200" dirty="0">
                <a:hlinkClick r:id="rId2"/>
              </a:rPr>
              <a:t>https://docs.google.com/document/d/1Oj51IiOOm9QMLnY2h_PWPK8nNDSLj-i8r0JsB6yy-_I/edit</a:t>
            </a:r>
            <a:endParaRPr lang="en-US" sz="1200" dirty="0"/>
          </a:p>
          <a:p>
            <a:endParaRPr lang="en-US" dirty="0">
              <a:latin typeface="Californian FB" panose="0207040306080B030204" pitchFamily="18" charset="0"/>
            </a:endParaRPr>
          </a:p>
        </p:txBody>
      </p:sp>
      <p:sp>
        <p:nvSpPr>
          <p:cNvPr id="4" name="Rectangle 2">
            <a:extLst>
              <a:ext uri="{FF2B5EF4-FFF2-40B4-BE49-F238E27FC236}">
                <a16:creationId xmlns:a16="http://schemas.microsoft.com/office/drawing/2014/main" id="{2209FA3F-307E-402B-A5FD-99BA587F1C7F}"/>
              </a:ext>
            </a:extLst>
          </p:cNvPr>
          <p:cNvSpPr>
            <a:spLocks noChangeArrowheads="1"/>
          </p:cNvSpPr>
          <p:nvPr/>
        </p:nvSpPr>
        <p:spPr bwMode="auto">
          <a:xfrm>
            <a:off x="446346" y="401880"/>
            <a:ext cx="6949440" cy="9235440"/>
          </a:xfrm>
          <a:prstGeom prst="rect">
            <a:avLst/>
          </a:prstGeom>
          <a:noFill/>
          <a:ln w="85725" cmpd="tri" algn="ctr">
            <a:solidFill>
              <a:srgbClr val="C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5" name="AutoShape 8">
            <a:extLst>
              <a:ext uri="{FF2B5EF4-FFF2-40B4-BE49-F238E27FC236}">
                <a16:creationId xmlns:a16="http://schemas.microsoft.com/office/drawing/2014/main" id="{641FADA6-A473-4E60-97F3-65986FCC455B}"/>
              </a:ext>
            </a:extLst>
          </p:cNvPr>
          <p:cNvCxnSpPr>
            <a:cxnSpLocks noChangeShapeType="1"/>
          </p:cNvCxnSpPr>
          <p:nvPr/>
        </p:nvCxnSpPr>
        <p:spPr bwMode="auto">
          <a:xfrm>
            <a:off x="719229" y="1809346"/>
            <a:ext cx="6333942" cy="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graphicFrame>
        <p:nvGraphicFramePr>
          <p:cNvPr id="6" name="Table 5">
            <a:extLst>
              <a:ext uri="{FF2B5EF4-FFF2-40B4-BE49-F238E27FC236}">
                <a16:creationId xmlns:a16="http://schemas.microsoft.com/office/drawing/2014/main" id="{6CDE5EA1-8C75-4C54-A11B-C303079A58F0}"/>
              </a:ext>
            </a:extLst>
          </p:cNvPr>
          <p:cNvGraphicFramePr>
            <a:graphicFrameLocks noGrp="1"/>
          </p:cNvGraphicFramePr>
          <p:nvPr>
            <p:extLst>
              <p:ext uri="{D42A27DB-BD31-4B8C-83A1-F6EECF244321}">
                <p14:modId xmlns:p14="http://schemas.microsoft.com/office/powerpoint/2010/main" val="3340565444"/>
              </p:ext>
            </p:extLst>
          </p:nvPr>
        </p:nvGraphicFramePr>
        <p:xfrm>
          <a:off x="772167" y="3117552"/>
          <a:ext cx="6297797" cy="6050976"/>
        </p:xfrm>
        <a:graphic>
          <a:graphicData uri="http://schemas.openxmlformats.org/drawingml/2006/table">
            <a:tbl>
              <a:tblPr/>
              <a:tblGrid>
                <a:gridCol w="6297797">
                  <a:extLst>
                    <a:ext uri="{9D8B030D-6E8A-4147-A177-3AD203B41FA5}">
                      <a16:colId xmlns:a16="http://schemas.microsoft.com/office/drawing/2014/main" val="3411626365"/>
                    </a:ext>
                  </a:extLst>
                </a:gridCol>
              </a:tblGrid>
              <a:tr h="949565">
                <a:tc>
                  <a:txBody>
                    <a:bodyPr/>
                    <a:lstStyle/>
                    <a:p>
                      <a:pPr algn="ctr" rtl="0" fontAlgn="t">
                        <a:spcBef>
                          <a:spcPts val="0"/>
                        </a:spcBef>
                        <a:spcAft>
                          <a:spcPts val="0"/>
                        </a:spcAft>
                      </a:pPr>
                      <a:r>
                        <a:rPr lang="en-US" sz="1600" b="1" i="0" u="sng" dirty="0">
                          <a:solidFill>
                            <a:srgbClr val="000000"/>
                          </a:solidFill>
                          <a:effectLst/>
                          <a:latin typeface="+mj-lt"/>
                        </a:rPr>
                        <a:t>Room 1</a:t>
                      </a:r>
                      <a:endParaRPr lang="en-US" sz="3200" dirty="0">
                        <a:effectLst/>
                        <a:latin typeface="+mj-lt"/>
                      </a:endParaRPr>
                    </a:p>
                    <a:p>
                      <a:pPr algn="ctr" rtl="0" fontAlgn="t">
                        <a:spcBef>
                          <a:spcPts val="0"/>
                        </a:spcBef>
                        <a:spcAft>
                          <a:spcPts val="0"/>
                        </a:spcAft>
                      </a:pPr>
                      <a:r>
                        <a:rPr lang="en-US" sz="1800" b="0" i="0" u="none" strike="noStrike" dirty="0">
                          <a:solidFill>
                            <a:srgbClr val="222222"/>
                          </a:solidFill>
                          <a:effectLst/>
                          <a:latin typeface="+mj-lt"/>
                        </a:rPr>
                        <a:t>Recruitment of and support for Undergraduates  </a:t>
                      </a:r>
                      <a:endParaRPr lang="en-US" sz="3200" dirty="0">
                        <a:effectLst/>
                        <a:latin typeface="+mj-lt"/>
                      </a:endParaRPr>
                    </a:p>
                    <a:p>
                      <a:pPr algn="ctr" rtl="0" fontAlgn="t">
                        <a:spcBef>
                          <a:spcPts val="0"/>
                        </a:spcBef>
                        <a:spcAft>
                          <a:spcPts val="0"/>
                        </a:spcAft>
                      </a:pPr>
                      <a:r>
                        <a:rPr lang="en-US" sz="1800" b="1" i="0" u="none" strike="noStrike" dirty="0">
                          <a:solidFill>
                            <a:srgbClr val="222222"/>
                          </a:solidFill>
                          <a:effectLst/>
                          <a:latin typeface="+mj-lt"/>
                        </a:rPr>
                        <a:t>Maddie and Elida</a:t>
                      </a:r>
                      <a:endParaRPr lang="en-US" sz="3200" dirty="0">
                        <a:effectLst/>
                        <a:latin typeface="+mj-lt"/>
                      </a:endParaRPr>
                    </a:p>
                  </a:txBody>
                  <a:tcPr marL="57869" marR="57869" marT="57869" marB="5786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0464924"/>
                  </a:ext>
                </a:extLst>
              </a:tr>
              <a:tr h="1092000">
                <a:tc>
                  <a:txBody>
                    <a:bodyPr/>
                    <a:lstStyle/>
                    <a:p>
                      <a:pPr algn="ctr" rtl="0" fontAlgn="t">
                        <a:spcBef>
                          <a:spcPts val="0"/>
                        </a:spcBef>
                        <a:spcAft>
                          <a:spcPts val="0"/>
                        </a:spcAft>
                      </a:pPr>
                      <a:r>
                        <a:rPr lang="en-US" sz="1600" b="1" i="0" u="sng" dirty="0">
                          <a:solidFill>
                            <a:srgbClr val="000000"/>
                          </a:solidFill>
                          <a:effectLst/>
                          <a:latin typeface="+mj-lt"/>
                        </a:rPr>
                        <a:t>Room 2</a:t>
                      </a:r>
                      <a:endParaRPr lang="en-US" sz="3200" dirty="0">
                        <a:effectLst/>
                        <a:latin typeface="+mj-lt"/>
                      </a:endParaRPr>
                    </a:p>
                    <a:p>
                      <a:pPr algn="ctr" rtl="0" fontAlgn="t">
                        <a:spcBef>
                          <a:spcPts val="0"/>
                        </a:spcBef>
                        <a:spcAft>
                          <a:spcPts val="0"/>
                        </a:spcAft>
                      </a:pPr>
                      <a:r>
                        <a:rPr lang="en-US" sz="1800" b="0" i="0" u="none" strike="noStrike" dirty="0">
                          <a:solidFill>
                            <a:srgbClr val="222222"/>
                          </a:solidFill>
                          <a:effectLst/>
                          <a:latin typeface="+mj-lt"/>
                        </a:rPr>
                        <a:t>Recruitment of and support for Graduate Students </a:t>
                      </a:r>
                      <a:endParaRPr lang="en-US" sz="3200" dirty="0">
                        <a:effectLst/>
                        <a:latin typeface="+mj-lt"/>
                      </a:endParaRPr>
                    </a:p>
                    <a:p>
                      <a:pPr algn="ctr" rtl="0" fontAlgn="t">
                        <a:spcBef>
                          <a:spcPts val="0"/>
                        </a:spcBef>
                        <a:spcAft>
                          <a:spcPts val="0"/>
                        </a:spcAft>
                      </a:pPr>
                      <a:r>
                        <a:rPr lang="en-US" sz="1800" b="1" i="0" u="none" strike="noStrike" dirty="0">
                          <a:solidFill>
                            <a:srgbClr val="222222"/>
                          </a:solidFill>
                          <a:effectLst/>
                          <a:latin typeface="+mj-lt"/>
                        </a:rPr>
                        <a:t>Sophie</a:t>
                      </a:r>
                      <a:endParaRPr lang="en-US" sz="3200" dirty="0">
                        <a:effectLst/>
                        <a:latin typeface="+mj-lt"/>
                      </a:endParaRPr>
                    </a:p>
                  </a:txBody>
                  <a:tcPr marL="57869" marR="57869" marT="57869" marB="5786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9450854"/>
                  </a:ext>
                </a:extLst>
              </a:tr>
              <a:tr h="917193">
                <a:tc>
                  <a:txBody>
                    <a:bodyPr/>
                    <a:lstStyle/>
                    <a:p>
                      <a:pPr algn="ctr" rtl="0" fontAlgn="t">
                        <a:spcBef>
                          <a:spcPts val="0"/>
                        </a:spcBef>
                        <a:spcAft>
                          <a:spcPts val="0"/>
                        </a:spcAft>
                      </a:pPr>
                      <a:r>
                        <a:rPr lang="en-US" sz="1600" b="1" i="0" u="sng" dirty="0">
                          <a:solidFill>
                            <a:srgbClr val="000000"/>
                          </a:solidFill>
                          <a:effectLst/>
                          <a:latin typeface="+mj-lt"/>
                        </a:rPr>
                        <a:t>Room 3</a:t>
                      </a:r>
                      <a:endParaRPr lang="en-US" sz="3200" dirty="0">
                        <a:effectLst/>
                        <a:latin typeface="+mj-lt"/>
                      </a:endParaRPr>
                    </a:p>
                    <a:p>
                      <a:pPr algn="ctr" rtl="0" fontAlgn="t">
                        <a:spcBef>
                          <a:spcPts val="0"/>
                        </a:spcBef>
                        <a:spcAft>
                          <a:spcPts val="0"/>
                        </a:spcAft>
                      </a:pPr>
                      <a:r>
                        <a:rPr lang="en-US" sz="1800" b="0" i="0" u="none" strike="noStrike" dirty="0">
                          <a:solidFill>
                            <a:srgbClr val="222222"/>
                          </a:solidFill>
                          <a:effectLst/>
                          <a:latin typeface="+mj-lt"/>
                        </a:rPr>
                        <a:t>Colloquia and Lecture Series  </a:t>
                      </a:r>
                      <a:endParaRPr lang="en-US" sz="3200" dirty="0">
                        <a:effectLst/>
                        <a:latin typeface="+mj-lt"/>
                      </a:endParaRPr>
                    </a:p>
                    <a:p>
                      <a:pPr algn="ctr" rtl="0" fontAlgn="t">
                        <a:spcBef>
                          <a:spcPts val="0"/>
                        </a:spcBef>
                        <a:spcAft>
                          <a:spcPts val="0"/>
                        </a:spcAft>
                      </a:pPr>
                      <a:r>
                        <a:rPr lang="en-US" sz="1800" b="1" i="0" u="none" strike="noStrike" dirty="0">
                          <a:solidFill>
                            <a:srgbClr val="222222"/>
                          </a:solidFill>
                          <a:effectLst/>
                          <a:latin typeface="+mj-lt"/>
                        </a:rPr>
                        <a:t>Ana and Jill</a:t>
                      </a:r>
                      <a:endParaRPr lang="en-US" sz="3200" dirty="0">
                        <a:effectLst/>
                        <a:latin typeface="+mj-lt"/>
                      </a:endParaRPr>
                    </a:p>
                  </a:txBody>
                  <a:tcPr marL="57869" marR="57869" marT="57869" marB="5786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9366161"/>
                  </a:ext>
                </a:extLst>
              </a:tr>
              <a:tr h="807130">
                <a:tc>
                  <a:txBody>
                    <a:bodyPr/>
                    <a:lstStyle/>
                    <a:p>
                      <a:pPr algn="ctr" rtl="0" fontAlgn="t">
                        <a:spcBef>
                          <a:spcPts val="0"/>
                        </a:spcBef>
                        <a:spcAft>
                          <a:spcPts val="0"/>
                        </a:spcAft>
                      </a:pPr>
                      <a:r>
                        <a:rPr lang="en-US" sz="1600" b="1" i="0" u="sng" dirty="0">
                          <a:solidFill>
                            <a:srgbClr val="000000"/>
                          </a:solidFill>
                          <a:effectLst/>
                          <a:latin typeface="+mj-lt"/>
                        </a:rPr>
                        <a:t>Room 4</a:t>
                      </a:r>
                      <a:endParaRPr lang="en-US" sz="3200" dirty="0">
                        <a:effectLst/>
                        <a:latin typeface="+mj-lt"/>
                      </a:endParaRPr>
                    </a:p>
                    <a:p>
                      <a:pPr algn="ctr" rtl="0" fontAlgn="t">
                        <a:spcBef>
                          <a:spcPts val="0"/>
                        </a:spcBef>
                        <a:spcAft>
                          <a:spcPts val="0"/>
                        </a:spcAft>
                      </a:pPr>
                      <a:r>
                        <a:rPr lang="en-US" sz="1800" b="0" i="0" u="none" strike="noStrike" dirty="0">
                          <a:solidFill>
                            <a:srgbClr val="222222"/>
                          </a:solidFill>
                          <a:effectLst/>
                          <a:latin typeface="+mj-lt"/>
                        </a:rPr>
                        <a:t>Updating EPS Departmental Imagery  </a:t>
                      </a:r>
                      <a:endParaRPr lang="en-US" sz="3200" dirty="0">
                        <a:effectLst/>
                        <a:latin typeface="+mj-lt"/>
                      </a:endParaRPr>
                    </a:p>
                    <a:p>
                      <a:pPr algn="ctr" rtl="0" fontAlgn="t">
                        <a:spcBef>
                          <a:spcPts val="0"/>
                        </a:spcBef>
                        <a:spcAft>
                          <a:spcPts val="0"/>
                        </a:spcAft>
                      </a:pPr>
                      <a:r>
                        <a:rPr lang="en-US" sz="1800" b="1" i="0" u="none" strike="noStrike" dirty="0">
                          <a:solidFill>
                            <a:srgbClr val="222222"/>
                          </a:solidFill>
                          <a:effectLst/>
                          <a:latin typeface="+mj-lt"/>
                        </a:rPr>
                        <a:t>Jessica and Marine</a:t>
                      </a:r>
                      <a:endParaRPr lang="en-US" sz="3200" dirty="0">
                        <a:effectLst/>
                        <a:latin typeface="+mj-lt"/>
                      </a:endParaRPr>
                    </a:p>
                  </a:txBody>
                  <a:tcPr marL="57869" marR="57869" marT="57869" marB="5786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169791"/>
                  </a:ext>
                </a:extLst>
              </a:tr>
              <a:tr h="1092000">
                <a:tc>
                  <a:txBody>
                    <a:bodyPr/>
                    <a:lstStyle/>
                    <a:p>
                      <a:pPr algn="ctr" rtl="0" fontAlgn="t">
                        <a:spcBef>
                          <a:spcPts val="0"/>
                        </a:spcBef>
                        <a:spcAft>
                          <a:spcPts val="0"/>
                        </a:spcAft>
                      </a:pPr>
                      <a:r>
                        <a:rPr lang="en-US" sz="1600" b="1" i="0" u="sng" dirty="0">
                          <a:solidFill>
                            <a:srgbClr val="000000"/>
                          </a:solidFill>
                          <a:effectLst/>
                          <a:latin typeface="+mj-lt"/>
                        </a:rPr>
                        <a:t>Room 5</a:t>
                      </a:r>
                      <a:endParaRPr lang="en-US" sz="3200" dirty="0">
                        <a:effectLst/>
                        <a:latin typeface="+mj-lt"/>
                      </a:endParaRPr>
                    </a:p>
                    <a:p>
                      <a:pPr algn="ctr" rtl="0" fontAlgn="t">
                        <a:spcBef>
                          <a:spcPts val="0"/>
                        </a:spcBef>
                        <a:spcAft>
                          <a:spcPts val="0"/>
                        </a:spcAft>
                      </a:pPr>
                      <a:r>
                        <a:rPr lang="en-US" sz="1800" b="0" i="0" u="none" strike="noStrike" dirty="0">
                          <a:solidFill>
                            <a:srgbClr val="222222"/>
                          </a:solidFill>
                          <a:effectLst/>
                          <a:latin typeface="+mj-lt"/>
                        </a:rPr>
                        <a:t>Training and associated workshops  </a:t>
                      </a:r>
                      <a:endParaRPr lang="en-US" sz="3200" dirty="0">
                        <a:effectLst/>
                        <a:latin typeface="+mj-lt"/>
                      </a:endParaRPr>
                    </a:p>
                    <a:p>
                      <a:pPr algn="ctr" rtl="0" fontAlgn="t">
                        <a:spcBef>
                          <a:spcPts val="0"/>
                        </a:spcBef>
                        <a:spcAft>
                          <a:spcPts val="0"/>
                        </a:spcAft>
                      </a:pPr>
                      <a:r>
                        <a:rPr lang="en-US" sz="1800" b="1" i="0" u="none" strike="noStrike" dirty="0">
                          <a:solidFill>
                            <a:srgbClr val="222222"/>
                          </a:solidFill>
                          <a:effectLst/>
                          <a:latin typeface="+mj-lt"/>
                        </a:rPr>
                        <a:t>Esther</a:t>
                      </a:r>
                      <a:endParaRPr lang="en-US" sz="3200" dirty="0">
                        <a:effectLst/>
                        <a:latin typeface="+mj-lt"/>
                      </a:endParaRPr>
                    </a:p>
                  </a:txBody>
                  <a:tcPr marL="57869" marR="57869" marT="57869" marB="5786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120077"/>
                  </a:ext>
                </a:extLst>
              </a:tr>
              <a:tr h="1092000">
                <a:tc>
                  <a:txBody>
                    <a:bodyPr/>
                    <a:lstStyle/>
                    <a:p>
                      <a:pPr algn="ctr" rtl="0" fontAlgn="t">
                        <a:spcBef>
                          <a:spcPts val="0"/>
                        </a:spcBef>
                        <a:spcAft>
                          <a:spcPts val="0"/>
                        </a:spcAft>
                      </a:pPr>
                      <a:r>
                        <a:rPr lang="en-US" sz="1600" b="1" i="0" u="sng" dirty="0">
                          <a:solidFill>
                            <a:srgbClr val="000000"/>
                          </a:solidFill>
                          <a:effectLst/>
                          <a:latin typeface="+mj-lt"/>
                        </a:rPr>
                        <a:t>Room 6</a:t>
                      </a:r>
                      <a:endParaRPr lang="en-US" sz="3200" dirty="0">
                        <a:effectLst/>
                        <a:latin typeface="+mj-lt"/>
                      </a:endParaRPr>
                    </a:p>
                    <a:p>
                      <a:pPr algn="ctr" rtl="0" fontAlgn="t">
                        <a:spcBef>
                          <a:spcPts val="0"/>
                        </a:spcBef>
                        <a:spcAft>
                          <a:spcPts val="0"/>
                        </a:spcAft>
                      </a:pPr>
                      <a:r>
                        <a:rPr lang="en-US" sz="1800" b="0" i="0" u="none" strike="noStrike" dirty="0">
                          <a:solidFill>
                            <a:srgbClr val="222222"/>
                          </a:solidFill>
                          <a:effectLst/>
                          <a:latin typeface="+mj-lt"/>
                        </a:rPr>
                        <a:t>Harvard’s perception of a history of racism </a:t>
                      </a:r>
                      <a:endParaRPr lang="en-US" sz="3200" dirty="0">
                        <a:effectLst/>
                        <a:latin typeface="+mj-lt"/>
                      </a:endParaRPr>
                    </a:p>
                    <a:p>
                      <a:pPr algn="ctr" rtl="0" fontAlgn="t">
                        <a:spcBef>
                          <a:spcPts val="0"/>
                        </a:spcBef>
                        <a:spcAft>
                          <a:spcPts val="0"/>
                        </a:spcAft>
                      </a:pPr>
                      <a:r>
                        <a:rPr lang="en-US" sz="1800" b="1" i="0" u="none" strike="noStrike" dirty="0">
                          <a:solidFill>
                            <a:srgbClr val="222222"/>
                          </a:solidFill>
                          <a:effectLst/>
                          <a:latin typeface="+mj-lt"/>
                        </a:rPr>
                        <a:t>Jonathan and Steve</a:t>
                      </a:r>
                      <a:endParaRPr lang="en-US" sz="3200" dirty="0">
                        <a:effectLst/>
                        <a:latin typeface="+mj-lt"/>
                      </a:endParaRPr>
                    </a:p>
                  </a:txBody>
                  <a:tcPr marL="57869" marR="57869" marT="57869" marB="5786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1785774"/>
                  </a:ext>
                </a:extLst>
              </a:tr>
            </a:tbl>
          </a:graphicData>
        </a:graphic>
      </p:graphicFrame>
      <p:sp>
        <p:nvSpPr>
          <p:cNvPr id="7" name="Rectangle 1">
            <a:extLst>
              <a:ext uri="{FF2B5EF4-FFF2-40B4-BE49-F238E27FC236}">
                <a16:creationId xmlns:a16="http://schemas.microsoft.com/office/drawing/2014/main" id="{21ED2EDC-80D5-4FAC-B1A6-128B395BFB81}"/>
              </a:ext>
            </a:extLst>
          </p:cNvPr>
          <p:cNvSpPr>
            <a:spLocks noChangeArrowheads="1"/>
          </p:cNvSpPr>
          <p:nvPr/>
        </p:nvSpPr>
        <p:spPr bwMode="auto">
          <a:xfrm>
            <a:off x="3252787" y="2445048"/>
            <a:ext cx="2330901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85954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0620C-DD26-3E41-A557-6BCAD712396E}"/>
              </a:ext>
            </a:extLst>
          </p:cNvPr>
          <p:cNvSpPr>
            <a:spLocks noGrp="1"/>
          </p:cNvSpPr>
          <p:nvPr>
            <p:ph type="title"/>
          </p:nvPr>
        </p:nvSpPr>
        <p:spPr>
          <a:xfrm>
            <a:off x="719230" y="535520"/>
            <a:ext cx="6333942" cy="865263"/>
          </a:xfrm>
        </p:spPr>
        <p:txBody>
          <a:bodyPr>
            <a:normAutofit fontScale="90000"/>
          </a:bodyPr>
          <a:lstStyle/>
          <a:p>
            <a:r>
              <a:rPr lang="en-US" dirty="0">
                <a:latin typeface="Californian FB" panose="0207040306080B030204" pitchFamily="18" charset="0"/>
              </a:rPr>
              <a:t>Resources for Engaging in Anti-Racism Work</a:t>
            </a:r>
          </a:p>
        </p:txBody>
      </p:sp>
      <p:sp>
        <p:nvSpPr>
          <p:cNvPr id="3" name="Content Placeholder 2">
            <a:extLst>
              <a:ext uri="{FF2B5EF4-FFF2-40B4-BE49-F238E27FC236}">
                <a16:creationId xmlns:a16="http://schemas.microsoft.com/office/drawing/2014/main" id="{71CCF7A4-5EDC-684E-88A5-06099FD23136}"/>
              </a:ext>
            </a:extLst>
          </p:cNvPr>
          <p:cNvSpPr>
            <a:spLocks noGrp="1"/>
          </p:cNvSpPr>
          <p:nvPr>
            <p:ph idx="1"/>
          </p:nvPr>
        </p:nvSpPr>
        <p:spPr>
          <a:xfrm>
            <a:off x="569218" y="1698637"/>
            <a:ext cx="6703695" cy="7839398"/>
          </a:xfrm>
        </p:spPr>
        <p:txBody>
          <a:bodyPr>
            <a:noAutofit/>
          </a:bodyPr>
          <a:lstStyle/>
          <a:p>
            <a:r>
              <a:rPr lang="en-US" sz="1600" dirty="0">
                <a:latin typeface="+mj-lt"/>
              </a:rPr>
              <a:t>Resources were sent out by Emily Bowman in the Special Edition of the EPS Weekly Newsletter on Friday, June 5, 2020. These resources will also be uploaded to the resources page of the EPS website, and include the following:</a:t>
            </a:r>
          </a:p>
          <a:p>
            <a:pPr lvl="0"/>
            <a:r>
              <a:rPr lang="en-US" sz="1600" dirty="0">
                <a:latin typeface="+mj-lt"/>
              </a:rPr>
              <a:t>Resources for Engaging in Anti-Racism Work</a:t>
            </a:r>
          </a:p>
          <a:p>
            <a:pPr lvl="0"/>
            <a:r>
              <a:rPr lang="en-US" sz="1600" dirty="0">
                <a:latin typeface="+mj-lt"/>
              </a:rPr>
              <a:t>Resources for educating yourself on various forms of racism in the U.S. and otherwise read</a:t>
            </a:r>
          </a:p>
          <a:p>
            <a:pPr lvl="1"/>
            <a:r>
              <a:rPr lang="en-US" sz="1600" dirty="0">
                <a:latin typeface="+mj-lt"/>
              </a:rPr>
              <a:t>Watch &amp; Listen</a:t>
            </a:r>
          </a:p>
          <a:p>
            <a:pPr lvl="1"/>
            <a:r>
              <a:rPr lang="en-US" sz="1600" dirty="0">
                <a:latin typeface="+mj-lt"/>
              </a:rPr>
              <a:t>Stories about being Black in America</a:t>
            </a:r>
          </a:p>
          <a:p>
            <a:pPr lvl="1"/>
            <a:r>
              <a:rPr lang="en-US" sz="1600" dirty="0">
                <a:latin typeface="+mj-lt"/>
              </a:rPr>
              <a:t>Book Lists &amp; Watch Lists</a:t>
            </a:r>
          </a:p>
          <a:p>
            <a:pPr lvl="0"/>
            <a:r>
              <a:rPr lang="en-US" sz="1600" dirty="0">
                <a:latin typeface="+mj-lt"/>
              </a:rPr>
              <a:t>Resources for Black, Indigenous and People of Color (BIPOC) to Engage in Self-Care</a:t>
            </a:r>
          </a:p>
          <a:p>
            <a:pPr lvl="1"/>
            <a:r>
              <a:rPr lang="en-US" sz="1600" dirty="0">
                <a:latin typeface="+mj-lt"/>
              </a:rPr>
              <a:t>Read</a:t>
            </a:r>
          </a:p>
          <a:p>
            <a:pPr lvl="1"/>
            <a:r>
              <a:rPr lang="en-US" sz="1600" dirty="0">
                <a:latin typeface="+mj-lt"/>
              </a:rPr>
              <a:t>Watch</a:t>
            </a:r>
          </a:p>
          <a:p>
            <a:pPr lvl="0"/>
            <a:r>
              <a:rPr lang="en-US" sz="1600" dirty="0">
                <a:latin typeface="+mj-lt"/>
              </a:rPr>
              <a:t>Ways to support (both financially and otherwise)</a:t>
            </a:r>
          </a:p>
          <a:p>
            <a:pPr lvl="0"/>
            <a:r>
              <a:rPr lang="en-US" sz="1600" dirty="0">
                <a:latin typeface="+mj-lt"/>
              </a:rPr>
              <a:t>Harvard counseling resources</a:t>
            </a:r>
          </a:p>
          <a:p>
            <a:pPr lvl="0"/>
            <a:r>
              <a:rPr lang="en-US" sz="1600" dirty="0">
                <a:latin typeface="+mj-lt"/>
              </a:rPr>
              <a:t>Harvard contacts and resources</a:t>
            </a:r>
          </a:p>
          <a:p>
            <a:pPr lvl="1"/>
            <a:r>
              <a:rPr lang="en-US" sz="1600" b="1" dirty="0">
                <a:latin typeface="+mj-lt"/>
              </a:rPr>
              <a:t>Benita Wolff,</a:t>
            </a:r>
            <a:r>
              <a:rPr lang="en-US" sz="1600" dirty="0">
                <a:latin typeface="+mj-lt"/>
              </a:rPr>
              <a:t> </a:t>
            </a:r>
            <a:r>
              <a:rPr lang="en-US" sz="1600" u="sng" dirty="0">
                <a:latin typeface="+mj-lt"/>
                <a:hlinkClick r:id="rId2"/>
              </a:rPr>
              <a:t>benita_wolff@fas.harvard.edu</a:t>
            </a:r>
            <a:r>
              <a:rPr lang="en-US" sz="1600" dirty="0">
                <a:latin typeface="+mj-lt"/>
              </a:rPr>
              <a:t>, Division of Science and Department of Physics Equity and Inclusion Fellow</a:t>
            </a:r>
          </a:p>
          <a:p>
            <a:pPr lvl="0"/>
            <a:r>
              <a:rPr lang="en-US" sz="1600" dirty="0">
                <a:latin typeface="+mj-lt"/>
              </a:rPr>
              <a:t>EPS/ESE DIB Anonymous suggestions form (see DIB monthly email for link)</a:t>
            </a:r>
          </a:p>
          <a:p>
            <a:pPr lvl="0"/>
            <a:r>
              <a:rPr lang="en-US" sz="1600" dirty="0">
                <a:latin typeface="+mj-lt"/>
              </a:rPr>
              <a:t>EPS/ESE DIB Weekly Office Hours (look out for weekly emails)</a:t>
            </a:r>
          </a:p>
          <a:p>
            <a:pPr lvl="0"/>
            <a:r>
              <a:rPr lang="en-US" sz="1600" dirty="0">
                <a:latin typeface="+mj-lt"/>
              </a:rPr>
              <a:t>EPS/ESE Anti-Racism Reading and Action Group (see Kaitlyn Loftus’s email)</a:t>
            </a:r>
          </a:p>
          <a:p>
            <a:pPr lvl="0"/>
            <a:r>
              <a:rPr lang="en-US" sz="1600" dirty="0">
                <a:latin typeface="+mj-lt"/>
              </a:rPr>
              <a:t>Trainings and opportunities in EPS, SEAS, and otherwise</a:t>
            </a:r>
          </a:p>
          <a:p>
            <a:pPr lvl="1"/>
            <a:r>
              <a:rPr lang="en-US" sz="1600" dirty="0" err="1">
                <a:latin typeface="+mj-lt"/>
              </a:rPr>
              <a:t>Allyship</a:t>
            </a:r>
            <a:r>
              <a:rPr lang="en-US" sz="1600" dirty="0">
                <a:latin typeface="+mj-lt"/>
              </a:rPr>
              <a:t>: Wednesday, July 1 from 10 - 11:15 a.m.</a:t>
            </a:r>
          </a:p>
          <a:p>
            <a:pPr lvl="1"/>
            <a:r>
              <a:rPr lang="en-US" sz="1600" dirty="0">
                <a:latin typeface="+mj-lt"/>
              </a:rPr>
              <a:t>Unconscious Bias: Wednesday, August 5 from 3 - 4:30 p.m.</a:t>
            </a:r>
          </a:p>
          <a:p>
            <a:pPr lvl="1"/>
            <a:r>
              <a:rPr lang="en-US" sz="1600" dirty="0">
                <a:latin typeface="+mj-lt"/>
              </a:rPr>
              <a:t>Calling In vs Calling Out: Thursday, July 9 from 11 a.m. - 12 p.m.</a:t>
            </a:r>
          </a:p>
          <a:p>
            <a:endParaRPr lang="en-US" sz="1600" dirty="0">
              <a:latin typeface="+mj-lt"/>
            </a:endParaRPr>
          </a:p>
        </p:txBody>
      </p:sp>
      <p:sp>
        <p:nvSpPr>
          <p:cNvPr id="4" name="Rectangle 2">
            <a:extLst>
              <a:ext uri="{FF2B5EF4-FFF2-40B4-BE49-F238E27FC236}">
                <a16:creationId xmlns:a16="http://schemas.microsoft.com/office/drawing/2014/main" id="{2209FA3F-307E-402B-A5FD-99BA587F1C7F}"/>
              </a:ext>
            </a:extLst>
          </p:cNvPr>
          <p:cNvSpPr>
            <a:spLocks noChangeArrowheads="1"/>
          </p:cNvSpPr>
          <p:nvPr/>
        </p:nvSpPr>
        <p:spPr bwMode="auto">
          <a:xfrm>
            <a:off x="446346" y="401880"/>
            <a:ext cx="6949440" cy="9235440"/>
          </a:xfrm>
          <a:prstGeom prst="rect">
            <a:avLst/>
          </a:prstGeom>
          <a:noFill/>
          <a:ln w="85725" cmpd="tri" algn="ctr">
            <a:solidFill>
              <a:srgbClr val="C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5" name="AutoShape 8">
            <a:extLst>
              <a:ext uri="{FF2B5EF4-FFF2-40B4-BE49-F238E27FC236}">
                <a16:creationId xmlns:a16="http://schemas.microsoft.com/office/drawing/2014/main" id="{641FADA6-A473-4E60-97F3-65986FCC455B}"/>
              </a:ext>
            </a:extLst>
          </p:cNvPr>
          <p:cNvCxnSpPr>
            <a:cxnSpLocks noChangeShapeType="1"/>
          </p:cNvCxnSpPr>
          <p:nvPr/>
        </p:nvCxnSpPr>
        <p:spPr bwMode="auto">
          <a:xfrm>
            <a:off x="719230" y="1599352"/>
            <a:ext cx="6333942" cy="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Tree>
    <p:extLst>
      <p:ext uri="{BB962C8B-B14F-4D97-AF65-F5344CB8AC3E}">
        <p14:creationId xmlns:p14="http://schemas.microsoft.com/office/powerpoint/2010/main" val="13232322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481</TotalTime>
  <Words>535</Words>
  <Application>Microsoft Macintosh PowerPoint</Application>
  <PresentationFormat>Custom</PresentationFormat>
  <Paragraphs>76</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Calibri Light</vt:lpstr>
      <vt:lpstr>Californian FB</vt:lpstr>
      <vt:lpstr>Cambria</vt:lpstr>
      <vt:lpstr>Felix Titling</vt:lpstr>
      <vt:lpstr>Geneva</vt:lpstr>
      <vt:lpstr>Office Theme</vt:lpstr>
      <vt:lpstr>PowerPoint Presentation</vt:lpstr>
      <vt:lpstr>Discussion guidelines</vt:lpstr>
      <vt:lpstr>Break-Out Rooms</vt:lpstr>
      <vt:lpstr>Resources for Engaging in Anti-Racism Work</vt:lpstr>
    </vt:vector>
  </TitlesOfParts>
  <Company>Harvard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Quick, Annika M</dc:creator>
  <cp:lastModifiedBy>Microsoft Office User</cp:lastModifiedBy>
  <cp:revision>49</cp:revision>
  <cp:lastPrinted>2019-04-23T17:58:24Z</cp:lastPrinted>
  <dcterms:created xsi:type="dcterms:W3CDTF">2018-04-24T20:27:13Z</dcterms:created>
  <dcterms:modified xsi:type="dcterms:W3CDTF">2020-06-29T20:23:45Z</dcterms:modified>
</cp:coreProperties>
</file>